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63" r:id="rId3"/>
    <p:sldId id="264" r:id="rId4"/>
    <p:sldId id="265" r:id="rId5"/>
    <p:sldId id="266" r:id="rId6"/>
    <p:sldId id="267" r:id="rId7"/>
    <p:sldId id="272" r:id="rId8"/>
    <p:sldId id="268" r:id="rId9"/>
    <p:sldId id="269" r:id="rId10"/>
    <p:sldId id="270" r:id="rId11"/>
    <p:sldId id="271" r:id="rId12"/>
    <p:sldId id="261" r:id="rId13"/>
    <p:sldId id="25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01.01.2019</c:v>
                </c:pt>
                <c:pt idx="1">
                  <c:v>01.01.2020</c:v>
                </c:pt>
                <c:pt idx="2">
                  <c:v>01.01.2021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966478</c:v>
                </c:pt>
                <c:pt idx="1">
                  <c:v>960842</c:v>
                </c:pt>
                <c:pt idx="2">
                  <c:v>956593</c:v>
                </c:pt>
              </c:numCache>
            </c:numRef>
          </c:val>
        </c:ser>
        <c:axId val="116263168"/>
        <c:axId val="116277632"/>
      </c:barChart>
      <c:catAx>
        <c:axId val="11626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277632"/>
        <c:crosses val="autoZero"/>
        <c:auto val="1"/>
        <c:lblAlgn val="ctr"/>
        <c:lblOffset val="100"/>
      </c:catAx>
      <c:valAx>
        <c:axId val="116277632"/>
        <c:scaling>
          <c:orientation val="minMax"/>
        </c:scaling>
        <c:delete val="1"/>
        <c:axPos val="l"/>
        <c:numFmt formatCode="#,##0" sourceLinked="1"/>
        <c:tickLblPos val="nextTo"/>
        <c:crossAx val="116263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CC92B-9D8C-4B06-B077-F268B8116C1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F9C5-E965-458B-A0C5-4B5F065E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F9C5-E965-458B-A0C5-4B5F065E76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9AFC-13B7-47DE-A3B6-DE7B6E1D601E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3B4DA-765E-4406-8EDA-EC4DA715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62.minzdrav.gov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8" descr="Изображение выглядит как тарелка, белый, легки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05" y="-393877"/>
            <a:ext cx="9151143" cy="761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98" y="761982"/>
            <a:ext cx="1529934" cy="163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428596" y="2762245"/>
            <a:ext cx="78021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48993"/>
            <a:r>
              <a:rPr lang="ru-RU" sz="2200" b="1" dirty="0" smtClean="0"/>
              <a:t>Информационный обмен в системе ОМС</a:t>
            </a:r>
            <a:endParaRPr lang="ru-RU" sz="2200" b="1" dirty="0">
              <a:solidFill>
                <a:srgbClr val="1A4DA0"/>
              </a:solidFill>
              <a:latin typeface="Zona Pro ExtraBold" pitchFamily="2" charset="0"/>
            </a:endParaRPr>
          </a:p>
        </p:txBody>
      </p:sp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500034" y="4000504"/>
            <a:ext cx="4929221" cy="9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48993">
              <a:defRPr/>
            </a:pPr>
            <a:r>
              <a:rPr lang="ru-RU" sz="1770" dirty="0" smtClean="0">
                <a:solidFill>
                  <a:srgbClr val="1A4DA0"/>
                </a:solidFill>
                <a:latin typeface="Zona Pro Regular"/>
              </a:rPr>
              <a:t>Кривошеева Е.В.</a:t>
            </a:r>
          </a:p>
          <a:p>
            <a:pPr defTabSz="848993">
              <a:defRPr/>
            </a:pPr>
            <a:r>
              <a:rPr lang="ru-RU" sz="1770" dirty="0" smtClean="0">
                <a:solidFill>
                  <a:srgbClr val="1A4DA0"/>
                </a:solidFill>
                <a:latin typeface="Zona Pro Regular"/>
              </a:rPr>
              <a:t>Начальник управления информационно-аналитического обеспечения ТФОМС РС(Я)</a:t>
            </a:r>
            <a:endParaRPr lang="ru-RU" sz="1770" dirty="0">
              <a:solidFill>
                <a:srgbClr val="1A4DA0"/>
              </a:solidFill>
              <a:latin typeface="Zona Pr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2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5637"/>
          <a:stretch>
            <a:fillRect/>
          </a:stretch>
        </p:blipFill>
        <p:spPr bwMode="auto">
          <a:xfrm>
            <a:off x="357158" y="1500175"/>
            <a:ext cx="8786842" cy="466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428604"/>
            <a:ext cx="7583130" cy="723301"/>
          </a:xfrm>
          <a:prstGeom prst="rect">
            <a:avLst/>
          </a:prstGeom>
        </p:spPr>
        <p:txBody>
          <a:bodyPr lIns="95921" tIns="47960" rIns="95921" bIns="47960"/>
          <a:lstStyle/>
          <a:p>
            <a:pPr marL="0" marR="0" lvl="0" indent="0" algn="r" defTabSz="8489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4D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A4D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Профомс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4D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–планирование и маршрутизация пациентов на исследования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A4D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Интеграция с РИС Архимед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4" y="1"/>
            <a:ext cx="814387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5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Медицинская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928802"/>
            <a:ext cx="4357718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cxnSp>
        <p:nvCxnSpPr>
          <p:cNvPr id="8" name="Shape 7"/>
          <p:cNvCxnSpPr/>
          <p:nvPr/>
        </p:nvCxnSpPr>
        <p:spPr>
          <a:xfrm rot="10800000">
            <a:off x="1785918" y="857232"/>
            <a:ext cx="2000264" cy="235745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714744" y="2500306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ФЛК</a:t>
            </a:r>
          </a:p>
        </p:txBody>
      </p:sp>
      <p:sp>
        <p:nvSpPr>
          <p:cNvPr id="14" name="Подзаголовок 12"/>
          <p:cNvSpPr txBox="1">
            <a:spLocks/>
          </p:cNvSpPr>
          <p:nvPr/>
        </p:nvSpPr>
        <p:spPr>
          <a:xfrm>
            <a:off x="3714744" y="3000372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Идентификация застрахованного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12"/>
          <p:cNvSpPr txBox="1">
            <a:spLocks/>
          </p:cNvSpPr>
          <p:nvPr/>
        </p:nvSpPr>
        <p:spPr>
          <a:xfrm>
            <a:off x="3734426" y="3500438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МЭК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12"/>
          <p:cNvSpPr txBox="1">
            <a:spLocks/>
          </p:cNvSpPr>
          <p:nvPr/>
        </p:nvSpPr>
        <p:spPr>
          <a:xfrm>
            <a:off x="3143240" y="2000240"/>
            <a:ext cx="385765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ТФОМС РС(Я) (ИС ПУОМП)</a:t>
            </a:r>
          </a:p>
        </p:txBody>
      </p:sp>
      <p:cxnSp>
        <p:nvCxnSpPr>
          <p:cNvPr id="31" name="Shape 7"/>
          <p:cNvCxnSpPr>
            <a:stCxn id="13" idx="1"/>
          </p:cNvCxnSpPr>
          <p:nvPr/>
        </p:nvCxnSpPr>
        <p:spPr>
          <a:xfrm rot="10800000">
            <a:off x="2214546" y="928670"/>
            <a:ext cx="1500198" cy="17859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hape 7"/>
          <p:cNvCxnSpPr/>
          <p:nvPr/>
        </p:nvCxnSpPr>
        <p:spPr>
          <a:xfrm rot="16200000" flipV="1">
            <a:off x="1071538" y="1071546"/>
            <a:ext cx="2928958" cy="2357454"/>
          </a:xfrm>
          <a:prstGeom prst="bentConnector3">
            <a:avLst>
              <a:gd name="adj1" fmla="val -6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6" idx="0"/>
          </p:cNvCxnSpPr>
          <p:nvPr/>
        </p:nvCxnSpPr>
        <p:spPr>
          <a:xfrm>
            <a:off x="2571738" y="928672"/>
            <a:ext cx="2393171" cy="1000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71802" y="114298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Сведения о случаях МП</a:t>
            </a:r>
            <a:endParaRPr lang="ru-RU" dirty="0"/>
          </a:p>
        </p:txBody>
      </p:sp>
      <p:sp>
        <p:nvSpPr>
          <p:cNvPr id="89" name="Подзаголовок 12"/>
          <p:cNvSpPr txBox="1">
            <a:spLocks/>
          </p:cNvSpPr>
          <p:nvPr/>
        </p:nvSpPr>
        <p:spPr>
          <a:xfrm>
            <a:off x="1928794" y="1428736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Подзаголовок 12"/>
          <p:cNvSpPr txBox="1">
            <a:spLocks/>
          </p:cNvSpPr>
          <p:nvPr/>
        </p:nvSpPr>
        <p:spPr>
          <a:xfrm>
            <a:off x="1500166" y="1928802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2" name="Подзаголовок 12"/>
          <p:cNvSpPr txBox="1">
            <a:spLocks/>
          </p:cNvSpPr>
          <p:nvPr/>
        </p:nvSpPr>
        <p:spPr>
          <a:xfrm>
            <a:off x="1071538" y="2500306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643306" y="142852"/>
            <a:ext cx="5500694" cy="72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предоставлении информации о медицинской помощи в 2021г.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7486" y="785794"/>
            <a:ext cx="4479356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12"/>
          <p:cNvSpPr txBox="1">
            <a:spLocks/>
          </p:cNvSpPr>
          <p:nvPr/>
        </p:nvSpPr>
        <p:spPr>
          <a:xfrm>
            <a:off x="2786050" y="2000240"/>
            <a:ext cx="435771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 ПУОМП: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5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Медицинская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928802"/>
            <a:ext cx="4357718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cxnSp>
        <p:nvCxnSpPr>
          <p:cNvPr id="8" name="Shape 7"/>
          <p:cNvCxnSpPr/>
          <p:nvPr/>
        </p:nvCxnSpPr>
        <p:spPr>
          <a:xfrm rot="10800000">
            <a:off x="1785918" y="857232"/>
            <a:ext cx="2000264" cy="235745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714744" y="2500306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ФЛК</a:t>
            </a:r>
          </a:p>
        </p:txBody>
      </p:sp>
      <p:sp>
        <p:nvSpPr>
          <p:cNvPr id="14" name="Подзаголовок 12"/>
          <p:cNvSpPr txBox="1">
            <a:spLocks/>
          </p:cNvSpPr>
          <p:nvPr/>
        </p:nvSpPr>
        <p:spPr>
          <a:xfrm>
            <a:off x="3714744" y="3000372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Идентификация застрахованного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12"/>
          <p:cNvSpPr txBox="1">
            <a:spLocks/>
          </p:cNvSpPr>
          <p:nvPr/>
        </p:nvSpPr>
        <p:spPr>
          <a:xfrm>
            <a:off x="3734426" y="3500438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МЭК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12"/>
          <p:cNvSpPr txBox="1">
            <a:spLocks/>
          </p:cNvSpPr>
          <p:nvPr/>
        </p:nvSpPr>
        <p:spPr>
          <a:xfrm>
            <a:off x="3143240" y="2000240"/>
            <a:ext cx="385765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ТФОМС РС(Я) (ИС ПУОМП)</a:t>
            </a:r>
          </a:p>
        </p:txBody>
      </p:sp>
      <p:cxnSp>
        <p:nvCxnSpPr>
          <p:cNvPr id="31" name="Shape 7"/>
          <p:cNvCxnSpPr>
            <a:stCxn id="13" idx="1"/>
          </p:cNvCxnSpPr>
          <p:nvPr/>
        </p:nvCxnSpPr>
        <p:spPr>
          <a:xfrm rot="10800000">
            <a:off x="2214546" y="928670"/>
            <a:ext cx="1500198" cy="17859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hape 7"/>
          <p:cNvCxnSpPr/>
          <p:nvPr/>
        </p:nvCxnSpPr>
        <p:spPr>
          <a:xfrm rot="16200000" flipV="1">
            <a:off x="1071538" y="1071546"/>
            <a:ext cx="2928958" cy="2357454"/>
          </a:xfrm>
          <a:prstGeom prst="bentConnector3">
            <a:avLst>
              <a:gd name="adj1" fmla="val -6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6" idx="0"/>
          </p:cNvCxnSpPr>
          <p:nvPr/>
        </p:nvCxnSpPr>
        <p:spPr>
          <a:xfrm>
            <a:off x="2571738" y="928672"/>
            <a:ext cx="2393171" cy="1000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71802" y="114298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Сведения о случаях МП</a:t>
            </a:r>
            <a:endParaRPr lang="ru-RU" dirty="0"/>
          </a:p>
        </p:txBody>
      </p:sp>
      <p:sp>
        <p:nvSpPr>
          <p:cNvPr id="89" name="Подзаголовок 12"/>
          <p:cNvSpPr txBox="1">
            <a:spLocks/>
          </p:cNvSpPr>
          <p:nvPr/>
        </p:nvSpPr>
        <p:spPr>
          <a:xfrm>
            <a:off x="1928794" y="1428736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Подзаголовок 12"/>
          <p:cNvSpPr txBox="1">
            <a:spLocks/>
          </p:cNvSpPr>
          <p:nvPr/>
        </p:nvSpPr>
        <p:spPr>
          <a:xfrm>
            <a:off x="1500166" y="1928802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2" name="Подзаголовок 12"/>
          <p:cNvSpPr txBox="1">
            <a:spLocks/>
          </p:cNvSpPr>
          <p:nvPr/>
        </p:nvSpPr>
        <p:spPr>
          <a:xfrm>
            <a:off x="1071538" y="2500306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1928802"/>
            <a:ext cx="1500198" cy="3286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ФЛК, Идентификация, МЭК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Проходит по мере поступления случая- </a:t>
            </a:r>
            <a:r>
              <a:rPr lang="ru-RU" sz="1400" b="1" dirty="0" smtClean="0">
                <a:solidFill>
                  <a:schemeClr val="tx1"/>
                </a:solidFill>
              </a:rPr>
              <a:t>ежедневно, раз в месяц, </a:t>
            </a:r>
            <a:r>
              <a:rPr lang="ru-RU" sz="1400" dirty="0" smtClean="0">
                <a:solidFill>
                  <a:schemeClr val="tx1"/>
                </a:solidFill>
              </a:rPr>
              <a:t>исправленный случай, попадая в систему вновь проходит все проверки.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43306" y="142852"/>
            <a:ext cx="5500694" cy="72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предоставлении информации о медицинской помощи в 2021г.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07486" y="785794"/>
            <a:ext cx="4479356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12"/>
          <p:cNvSpPr txBox="1">
            <a:spLocks/>
          </p:cNvSpPr>
          <p:nvPr/>
        </p:nvSpPr>
        <p:spPr>
          <a:xfrm>
            <a:off x="2786050" y="2000240"/>
            <a:ext cx="435771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 ПУОМП: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5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Медицинская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928802"/>
            <a:ext cx="4357718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714744" y="2500306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ФЛК</a:t>
            </a:r>
          </a:p>
        </p:txBody>
      </p:sp>
      <p:sp>
        <p:nvSpPr>
          <p:cNvPr id="14" name="Подзаголовок 12"/>
          <p:cNvSpPr txBox="1">
            <a:spLocks/>
          </p:cNvSpPr>
          <p:nvPr/>
        </p:nvSpPr>
        <p:spPr>
          <a:xfrm>
            <a:off x="3714744" y="3000372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Идентификация застрахованного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12"/>
          <p:cNvSpPr txBox="1">
            <a:spLocks/>
          </p:cNvSpPr>
          <p:nvPr/>
        </p:nvSpPr>
        <p:spPr>
          <a:xfrm>
            <a:off x="3734426" y="3500438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МЭК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12"/>
          <p:cNvSpPr txBox="1">
            <a:spLocks/>
          </p:cNvSpPr>
          <p:nvPr/>
        </p:nvSpPr>
        <p:spPr>
          <a:xfrm>
            <a:off x="3786182" y="4429132"/>
            <a:ext cx="2500330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Заключение</a:t>
            </a:r>
          </a:p>
        </p:txBody>
      </p:sp>
      <p:sp>
        <p:nvSpPr>
          <p:cNvPr id="28" name="Подзаголовок 12"/>
          <p:cNvSpPr txBox="1">
            <a:spLocks/>
          </p:cNvSpPr>
          <p:nvPr/>
        </p:nvSpPr>
        <p:spPr>
          <a:xfrm>
            <a:off x="3143240" y="2000240"/>
            <a:ext cx="385765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 ПУОМП:</a:t>
            </a:r>
          </a:p>
        </p:txBody>
      </p:sp>
      <p:cxnSp>
        <p:nvCxnSpPr>
          <p:cNvPr id="42" name="Shape 7"/>
          <p:cNvCxnSpPr>
            <a:stCxn id="16" idx="1"/>
          </p:cNvCxnSpPr>
          <p:nvPr/>
        </p:nvCxnSpPr>
        <p:spPr>
          <a:xfrm rot="10800000">
            <a:off x="1285852" y="928670"/>
            <a:ext cx="2500330" cy="37147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4" idx="2"/>
            <a:endCxn id="6" idx="0"/>
          </p:cNvCxnSpPr>
          <p:nvPr/>
        </p:nvCxnSpPr>
        <p:spPr>
          <a:xfrm rot="16200000" flipH="1">
            <a:off x="3018223" y="-17884"/>
            <a:ext cx="1071570" cy="2821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71802" y="114298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Сведения о случаях МП</a:t>
            </a:r>
            <a:endParaRPr lang="ru-RU" dirty="0"/>
          </a:p>
        </p:txBody>
      </p:sp>
      <p:sp>
        <p:nvSpPr>
          <p:cNvPr id="104" name="Подзаголовок 12"/>
          <p:cNvSpPr txBox="1">
            <a:spLocks/>
          </p:cNvSpPr>
          <p:nvPr/>
        </p:nvSpPr>
        <p:spPr>
          <a:xfrm>
            <a:off x="928662" y="2643182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14480" y="4213230"/>
            <a:ext cx="6429420" cy="1588"/>
          </a:xfrm>
          <a:prstGeom prst="line">
            <a:avLst/>
          </a:prstGeom>
          <a:ln w="889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1868" y="4000504"/>
            <a:ext cx="3013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Дата формирования реестра</a:t>
            </a:r>
            <a:endParaRPr lang="ru-RU" dirty="0"/>
          </a:p>
        </p:txBody>
      </p:sp>
      <p:sp>
        <p:nvSpPr>
          <p:cNvPr id="25" name="Подзаголовок 12"/>
          <p:cNvSpPr txBox="1">
            <a:spLocks/>
          </p:cNvSpPr>
          <p:nvPr/>
        </p:nvSpPr>
        <p:spPr>
          <a:xfrm>
            <a:off x="3786182" y="4929198"/>
            <a:ext cx="2500330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>
                <a:solidFill>
                  <a:schemeClr val="tx1"/>
                </a:solidFill>
              </a:rPr>
              <a:t>5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Формирование счета, реестра счетов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Shape 7"/>
          <p:cNvCxnSpPr>
            <a:stCxn id="25" idx="1"/>
            <a:endCxn id="27" idx="0"/>
          </p:cNvCxnSpPr>
          <p:nvPr/>
        </p:nvCxnSpPr>
        <p:spPr>
          <a:xfrm rot="10800000" flipV="1">
            <a:off x="2714612" y="5143512"/>
            <a:ext cx="1071570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14282" y="5715016"/>
            <a:ext cx="500066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СМО: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Реестр становиться доступен СМО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 </a:t>
            </a:r>
            <a:r>
              <a:rPr lang="ru-RU" sz="1400" b="1" dirty="0" err="1" smtClean="0">
                <a:solidFill>
                  <a:schemeClr val="tx1"/>
                </a:solidFill>
              </a:rPr>
              <a:t>Подушевой+</a:t>
            </a:r>
            <a:r>
              <a:rPr lang="en-US" sz="1400" b="1" dirty="0" smtClean="0">
                <a:solidFill>
                  <a:schemeClr val="tx1"/>
                </a:solidFill>
              </a:rPr>
              <a:t>/</a:t>
            </a:r>
            <a:r>
              <a:rPr lang="ru-RU" sz="1400" b="1" dirty="0" smtClean="0">
                <a:solidFill>
                  <a:schemeClr val="tx1"/>
                </a:solidFill>
              </a:rPr>
              <a:t>-</a:t>
            </a:r>
            <a:r>
              <a:rPr lang="ru-RU" sz="1400" b="1" dirty="0" err="1" smtClean="0">
                <a:solidFill>
                  <a:schemeClr val="tx1"/>
                </a:solidFill>
              </a:rPr>
              <a:t>взаиморасчеты+счета</a:t>
            </a:r>
            <a:r>
              <a:rPr lang="ru-RU" sz="1400" b="1" dirty="0" smtClean="0">
                <a:solidFill>
                  <a:schemeClr val="tx1"/>
                </a:solidFill>
              </a:rPr>
              <a:t> по </a:t>
            </a:r>
            <a:r>
              <a:rPr lang="ru-RU" sz="1400" b="1" dirty="0" err="1" smtClean="0">
                <a:solidFill>
                  <a:schemeClr val="tx1"/>
                </a:solidFill>
              </a:rPr>
              <a:t>тарифу-аванс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9" name="Shape 7"/>
          <p:cNvCxnSpPr>
            <a:stCxn id="25" idx="3"/>
            <a:endCxn id="30" idx="0"/>
          </p:cNvCxnSpPr>
          <p:nvPr/>
        </p:nvCxnSpPr>
        <p:spPr>
          <a:xfrm>
            <a:off x="6286512" y="5143512"/>
            <a:ext cx="964413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572132" y="5715016"/>
            <a:ext cx="3357586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ТФОМС РС(Я):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Реестр иногородних доступен ТФ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643306" y="142852"/>
            <a:ext cx="5500694" cy="72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предоставлении информации о медицинской помощи в 2021г.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07486" y="785794"/>
            <a:ext cx="4479356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дзаголовок 12"/>
          <p:cNvSpPr txBox="1">
            <a:spLocks/>
          </p:cNvSpPr>
          <p:nvPr/>
        </p:nvSpPr>
        <p:spPr>
          <a:xfrm>
            <a:off x="2786050" y="2000240"/>
            <a:ext cx="435771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 ПУОМП: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143372" y="2762246"/>
            <a:ext cx="4786346" cy="23574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812458"/>
              </p:ext>
            </p:extLst>
          </p:nvPr>
        </p:nvGraphicFramePr>
        <p:xfrm>
          <a:off x="4286248" y="3548064"/>
          <a:ext cx="4429156" cy="141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  <a:gridCol w="214314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Призывники</a:t>
                      </a:r>
                      <a:r>
                        <a:rPr lang="ru-RU" sz="1600" b="1" baseline="0" dirty="0" smtClean="0"/>
                        <a:t> весна-осень 2019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2537</a:t>
                      </a:r>
                      <a:endParaRPr lang="ru-RU" sz="1600" b="1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Весна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1255</a:t>
                      </a:r>
                    </a:p>
                  </a:txBody>
                  <a:tcPr marL="9525" marR="9525" marT="9525" marB="0" anchor="ctr"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Осень 2020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Численность застрахованных Республики Саха (Якутия)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62246"/>
            <a:ext cx="3786214" cy="23574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168915134"/>
              </p:ext>
            </p:extLst>
          </p:nvPr>
        </p:nvGraphicFramePr>
        <p:xfrm>
          <a:off x="642910" y="1047733"/>
          <a:ext cx="7643866" cy="18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4811" y="2762247"/>
            <a:ext cx="4073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Приостановление действия полиса ОМС </a:t>
            </a:r>
          </a:p>
          <a:p>
            <a:r>
              <a:rPr lang="ru-RU" sz="1600" b="1" dirty="0" smtClean="0"/>
              <a:t>у граждан, призванных на военную службу</a:t>
            </a:r>
            <a:endParaRPr lang="ru-RU" sz="16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1219401"/>
              </p:ext>
            </p:extLst>
          </p:nvPr>
        </p:nvGraphicFramePr>
        <p:xfrm>
          <a:off x="571472" y="3619503"/>
          <a:ext cx="3040042" cy="1357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2256"/>
                <a:gridCol w="1487786"/>
              </a:tblGrid>
              <a:tr h="4524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на 01.01.2019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5942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на 01.01.2020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7254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на 01.01.2021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4845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2910" y="2762247"/>
            <a:ext cx="2368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Закрытие полиса ОМС</a:t>
            </a:r>
          </a:p>
          <a:p>
            <a:pPr algn="ctr"/>
            <a:r>
              <a:rPr lang="ru-RU" sz="1600" b="1" dirty="0" smtClean="0"/>
              <a:t> у иностранных граждан</a:t>
            </a:r>
            <a:endParaRPr lang="ru-RU" sz="16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755662"/>
              </p:ext>
            </p:extLst>
          </p:nvPr>
        </p:nvGraphicFramePr>
        <p:xfrm>
          <a:off x="1214414" y="5691204"/>
          <a:ext cx="7000924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38"/>
                <a:gridCol w="3357586"/>
              </a:tblGrid>
              <a:tr h="35560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до 100 жителей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36</a:t>
                      </a:r>
                      <a:endParaRPr lang="ru-RU" sz="17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От 100 до 900 жителей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180</a:t>
                      </a:r>
                      <a:endParaRPr lang="ru-RU" sz="17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От 900 до 1500 жителей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8596" y="5191139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Ведение базы данных прикрепления к врачебным участкам и </a:t>
            </a:r>
            <a:r>
              <a:rPr lang="ru-RU" b="1" dirty="0" err="1" smtClean="0"/>
              <a:t>ФАПам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714356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487E"/>
                </a:solidFill>
              </a:rPr>
              <a:t>«Информационный ресурс ТФОМС»</a:t>
            </a:r>
            <a:endParaRPr lang="ru-RU" b="1" dirty="0">
              <a:solidFill>
                <a:srgbClr val="00487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476757"/>
            <a:ext cx="8572560" cy="180976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Направление списков подлежащих проф.осмотру и диспансеризации взрослого населения.</a:t>
            </a:r>
          </a:p>
          <a:p>
            <a:r>
              <a:rPr lang="ru-RU" sz="1800" b="1" dirty="0" smtClean="0"/>
              <a:t>График работы МО, выездных мобильных бригад</a:t>
            </a:r>
          </a:p>
          <a:p>
            <a:r>
              <a:rPr lang="ru-RU" sz="1800" b="1" dirty="0" smtClean="0"/>
              <a:t>Направление списков лиц, состоящих на диспансерном учете с указанием диагноза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905781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Загрузка списков лиц находящихся под диспансерным наблюдением и планируемых сроках наблюдения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Телемедицинские</a:t>
            </a:r>
            <a:r>
              <a:rPr lang="ru-RU" dirty="0" smtClean="0"/>
              <a:t> консультации с НМИЦ (для МО 3 уровня)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33486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Договор на оказание и оплату медицинской помощи: </a:t>
            </a:r>
          </a:p>
          <a:p>
            <a:pPr algn="just"/>
            <a:r>
              <a:rPr lang="ru-RU" b="1" dirty="0" smtClean="0"/>
              <a:t>Медицинская организация обязана: </a:t>
            </a:r>
          </a:p>
          <a:p>
            <a:pPr algn="just"/>
            <a:r>
              <a:rPr lang="ru-RU" dirty="0" smtClean="0"/>
              <a:t>8.6. представлять сведения, необходимые для информационного сопровождения застрахованных лиц и предусмотренные порядком информационного сопровождения застрахованных лиц на всех этапах оказания им медицинской помощи, установленным правилами обязательного медицинского страхования;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845713" y="3583783"/>
            <a:ext cx="666755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14356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071546"/>
          <a:ext cx="8643966" cy="5236444"/>
        </p:xfrm>
        <a:graphic>
          <a:graphicData uri="http://schemas.openxmlformats.org/drawingml/2006/table">
            <a:tbl>
              <a:tblPr/>
              <a:tblGrid>
                <a:gridCol w="4575208"/>
                <a:gridCol w="1012968"/>
                <a:gridCol w="1046734"/>
                <a:gridCol w="1198680"/>
                <a:gridCol w="810376"/>
              </a:tblGrid>
              <a:tr h="896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Мед организация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Списки ДОГВН и ПМО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План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Списки ДН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Форма 12 за 2019г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Анабарская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132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627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Амгинская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482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3368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Алданская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7740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14086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Булунская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167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1423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ГБУ РС(Я) "Верхоянская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2028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2496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403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3705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Айхальская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ГБ"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3727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3728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1767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3882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Намская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4585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4585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Среднеколымская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ЦРБ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624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1554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Сунтарская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2855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4853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7140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9726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Таттинская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884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3568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Томпонская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446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3937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Усть-Алданская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2504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4488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ГБУ РС(Я) "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Чурапчинская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ЦРБ им.Сокольникова"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4104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4225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8274</a:t>
                      </a:r>
                    </a:p>
                  </a:txBody>
                  <a:tcPr marL="7338" marR="7338" marT="9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14290"/>
            <a:ext cx="8229600" cy="50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«Информационный ресурс ТФОМС»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356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«Заболеваемость по итогам диспансеризации»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214422"/>
          <a:ext cx="8358245" cy="51233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29819"/>
                <a:gridCol w="1158353"/>
                <a:gridCol w="3098596"/>
                <a:gridCol w="1071477"/>
              </a:tblGrid>
              <a:tr h="3007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+mn-lt"/>
                        </a:rPr>
                        <a:t>II </a:t>
                      </a:r>
                      <a:r>
                        <a:rPr lang="ru-RU" sz="1600" b="1" i="0" u="none" strike="noStrike" dirty="0" smtClean="0">
                          <a:latin typeface="+mn-lt"/>
                        </a:rPr>
                        <a:t>группа здоровья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924" marR="7924" marT="7924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848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err="1" smtClean="0">
                          <a:latin typeface="+mn-lt"/>
                        </a:rPr>
                        <a:t>IIIa</a:t>
                      </a:r>
                      <a:r>
                        <a:rPr lang="en-US" sz="1600" b="1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+mn-lt"/>
                        </a:rPr>
                        <a:t>группа здоровья</a:t>
                      </a:r>
                    </a:p>
                  </a:txBody>
                  <a:tcPr marL="7924" marR="7924" marT="1056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924" marR="7924" marT="7924" marB="0" anchor="b"/>
                </a:tc>
              </a:tr>
              <a:tr h="300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19 203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21 429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</a:tr>
              <a:tr h="1170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Остеохондроз позвоночника у взрослых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2 315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Гипертензивная [гипертоническая] болезнь с преимущественным поражением сердца без (застойной) сердечной недостаточности                                                                                                                                  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6 377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</a:tr>
              <a:tr h="590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Общий медицинский осмотр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1 607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/>
                        <a:t>Эссенциальная</a:t>
                      </a:r>
                      <a:r>
                        <a:rPr lang="ru-RU" sz="1600" u="none" strike="noStrike" dirty="0"/>
                        <a:t> [первичная] гипертензия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2 380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</a:tr>
              <a:tr h="1170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Гипертензивная [гипертоническая] болезнь с преимущественным поражением сердца без (застойной) сердечной недостаточности                                                                                                                                  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1 533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Инсулиннезависимый сахарный диабет без осложнений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997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</a:tr>
              <a:tr h="880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Рутинная общая проверка здоровья других определенных групп населения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1 471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Другие формы стенокардии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967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</a:tr>
              <a:tr h="590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Другое уточненное специальное обследование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1 201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Остеохондроз позвоночника у взрослых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0" i="0" u="none" strike="noStrike">
                        <a:latin typeface="+mn-lt"/>
                      </a:endParaRPr>
                    </a:p>
                  </a:txBody>
                  <a:tcPr marL="7924" marR="7924" marT="10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581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7924" marR="7924" marT="10565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714356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«Выявление онкологических заболеваний</a:t>
            </a:r>
            <a:br>
              <a:rPr lang="ru-RU" sz="2700" b="1" dirty="0" smtClean="0"/>
            </a:br>
            <a:r>
              <a:rPr lang="ru-RU" sz="2700" b="1" dirty="0" smtClean="0"/>
              <a:t> при </a:t>
            </a:r>
            <a:r>
              <a:rPr lang="ru-RU" sz="2700" b="1" dirty="0" err="1" smtClean="0"/>
              <a:t>профмероприятиях</a:t>
            </a:r>
            <a:r>
              <a:rPr lang="ru-RU" sz="2700" b="1" dirty="0" smtClean="0"/>
              <a:t>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809739"/>
            <a:ext cx="9395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Обязательная отметка о подозрении на ЗНО в реестрах счетов </a:t>
            </a:r>
            <a:r>
              <a:rPr lang="ru-RU" b="1" dirty="0" err="1" smtClean="0"/>
              <a:t>профмероприятий</a:t>
            </a:r>
            <a:endParaRPr lang="ru-RU" b="1" dirty="0" smtClean="0"/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Соблюдение сроков диагностики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Установление диспансерного наблюдения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Предоставление заявки в ТФОМС РС(Я)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«Ошибки формирования случаев в реестрах счетах»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142984"/>
            <a:ext cx="8929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Искусственное разделение одного случая заболевания на несколько случаев с одним посещением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( </a:t>
            </a:r>
            <a:r>
              <a:rPr lang="ru-RU" b="1" i="1" dirty="0" smtClean="0">
                <a:solidFill>
                  <a:srgbClr val="C00000"/>
                </a:solidFill>
              </a:rPr>
              <a:t>приводит к невыполнению плана обращений и перевыполнение плана с профилактической и иной целью)</a:t>
            </a:r>
          </a:p>
          <a:p>
            <a:pPr marL="342900" indent="-342900">
              <a:buAutoNum type="arabicPeriod"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/>
              <a:t>Отсутствие случаев с целью «диспансерное наблюдение» </a:t>
            </a:r>
            <a:r>
              <a:rPr lang="ru-RU" b="1" i="1" dirty="0" smtClean="0"/>
              <a:t>( из 67тыс.ч.,состоящих на ДН по БСС были 40тыс.ч., в том числе с целью ДН 15тыс.ч.)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Отсутствие отметки о взятии на диспансерный учет и установление инвалидности</a:t>
            </a:r>
          </a:p>
          <a:p>
            <a:pPr marL="342900" indent="-342900"/>
            <a:r>
              <a:rPr lang="ru-RU" b="1" dirty="0" smtClean="0"/>
              <a:t>    </a:t>
            </a:r>
            <a:r>
              <a:rPr lang="ru-RU" b="1" i="1" dirty="0" smtClean="0">
                <a:solidFill>
                  <a:srgbClr val="C00000"/>
                </a:solidFill>
              </a:rPr>
              <a:t>   (  не отражается в отчетности работа с диспансерной группой, снижаются показатели достижения национальных целей развития)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314" y="4143379"/>
            <a:ext cx="8229600" cy="50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Предоставление отчетности 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643446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950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В срок до 15 февраля предоставить и согласовать в системе </a:t>
            </a:r>
          </a:p>
          <a:p>
            <a:pPr marL="342900" indent="-342900"/>
            <a:r>
              <a:rPr lang="ru-RU" b="1" dirty="0" smtClean="0"/>
              <a:t>       </a:t>
            </a:r>
            <a:r>
              <a:rPr lang="en-US" b="1" dirty="0" smtClean="0"/>
              <a:t>www.</a:t>
            </a:r>
            <a:r>
              <a:rPr lang="en-US" b="1" dirty="0" smtClean="0">
                <a:hlinkClick r:id="rId2"/>
              </a:rPr>
              <a:t> https://62.minzdrav.gov.ru</a:t>
            </a:r>
            <a:r>
              <a:rPr lang="en-US" b="1" dirty="0" smtClean="0"/>
              <a:t> </a:t>
            </a:r>
            <a:r>
              <a:rPr lang="ru-RU" b="1" dirty="0" smtClean="0"/>
              <a:t>годовую форму №</a:t>
            </a:r>
            <a:r>
              <a:rPr lang="en-US" b="1" dirty="0" smtClean="0"/>
              <a:t>62</a:t>
            </a:r>
          </a:p>
          <a:p>
            <a:pPr marL="342900" indent="-342900">
              <a:buAutoNum type="arabicPeriod"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ru-RU" b="1" dirty="0" smtClean="0"/>
              <a:t>2.    В срок до 1 марта предоставить и согласовать форму 14-Мед.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92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723301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Система </a:t>
            </a:r>
            <a:r>
              <a:rPr lang="ru-RU" sz="2200" b="1" dirty="0" err="1" smtClean="0"/>
              <a:t>Профомс</a:t>
            </a:r>
            <a:r>
              <a:rPr lang="ru-RU" sz="2200" b="1" dirty="0" smtClean="0"/>
              <a:t> –</a:t>
            </a:r>
            <a:br>
              <a:rPr lang="ru-RU" sz="2200" b="1" dirty="0" smtClean="0"/>
            </a:br>
            <a:r>
              <a:rPr lang="ru-RU" sz="2200" b="1" dirty="0" smtClean="0"/>
              <a:t>планирование и маршрутизация пациентов на исследования</a:t>
            </a:r>
            <a:endParaRPr lang="ru-RU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643966" cy="375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8286808" cy="71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2677775" cy="619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759</Words>
  <Application>Microsoft Office PowerPoint</Application>
  <PresentationFormat>Экран (4:3)</PresentationFormat>
  <Paragraphs>202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Численность застрахованных Республики Саха (Якутия)</vt:lpstr>
      <vt:lpstr>«Информационный ресурс ТФОМС»</vt:lpstr>
      <vt:lpstr>Слайд 4</vt:lpstr>
      <vt:lpstr>«Заболеваемость по итогам диспансеризации»</vt:lpstr>
      <vt:lpstr>«Выявление онкологических заболеваний  при профмероприятиях»</vt:lpstr>
      <vt:lpstr>«Ошибки формирования случаев в реестрах счетах»</vt:lpstr>
      <vt:lpstr>Система Профомс – планирование и маршрутизация пациентов на исследования</vt:lpstr>
      <vt:lpstr>Слайд 9</vt:lpstr>
      <vt:lpstr>Слайд 10</vt:lpstr>
      <vt:lpstr>Интеграция с РИС Архимед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krivosheeva</dc:creator>
  <cp:lastModifiedBy>krivosheeva</cp:lastModifiedBy>
  <cp:revision>41</cp:revision>
  <dcterms:created xsi:type="dcterms:W3CDTF">2021-02-02T03:56:01Z</dcterms:created>
  <dcterms:modified xsi:type="dcterms:W3CDTF">2021-02-03T06:01:48Z</dcterms:modified>
</cp:coreProperties>
</file>